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9" r:id="rId2"/>
  </p:sldMasterIdLst>
  <p:notesMasterIdLst>
    <p:notesMasterId r:id="rId25"/>
  </p:notesMasterIdLst>
  <p:handoutMasterIdLst>
    <p:handoutMasterId r:id="rId26"/>
  </p:handoutMasterIdLst>
  <p:sldIdLst>
    <p:sldId id="595" r:id="rId3"/>
    <p:sldId id="559" r:id="rId4"/>
    <p:sldId id="618" r:id="rId5"/>
    <p:sldId id="619" r:id="rId6"/>
    <p:sldId id="620" r:id="rId7"/>
    <p:sldId id="622" r:id="rId8"/>
    <p:sldId id="623" r:id="rId9"/>
    <p:sldId id="624" r:id="rId10"/>
    <p:sldId id="625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6" r:id="rId20"/>
    <p:sldId id="634" r:id="rId21"/>
    <p:sldId id="635" r:id="rId22"/>
    <p:sldId id="637" r:id="rId23"/>
    <p:sldId id="617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88BDB8"/>
    <a:srgbClr val="B4EFD7"/>
    <a:srgbClr val="6FB063"/>
    <a:srgbClr val="23323D"/>
    <a:srgbClr val="0C0B0B"/>
    <a:srgbClr val="C4C400"/>
    <a:srgbClr val="000000"/>
    <a:srgbClr val="0000C4"/>
    <a:srgbClr val="182730"/>
    <a:srgbClr val="00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0" autoAdjust="0"/>
    <p:restoredTop sz="82047" autoAdjust="0"/>
  </p:normalViewPr>
  <p:slideViewPr>
    <p:cSldViewPr snapToGrid="0" snapToObjects="1">
      <p:cViewPr>
        <p:scale>
          <a:sx n="139" d="100"/>
          <a:sy n="139" d="100"/>
        </p:scale>
        <p:origin x="-1048" y="-504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makes this possible is the fact that we have available to us infinite amounts of inexpensive computing power and storage power. A lot of this intelligence is driven by the fact that you can throw computing power and storage resources at the problem in a way that you simply could not do before.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look at the disruptive companies in the world, this is exactly what they're doing. They are taking lots of information, analyzing it in real-time, adding intelligence and using modern techniques to reshape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industries and construct new business models.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6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216900" y="4806950"/>
            <a:ext cx="857250" cy="273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5985149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598474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56" y="4855076"/>
            <a:ext cx="731520" cy="17129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9048" y="-2286"/>
            <a:ext cx="3044952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ivotal_te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56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15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6096" y="149918"/>
            <a:ext cx="5985149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106674" y="624363"/>
            <a:ext cx="598474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-2286"/>
            <a:ext cx="3044952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149918"/>
            <a:ext cx="2918867" cy="474445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172572" y="624363"/>
            <a:ext cx="2918671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-2286"/>
            <a:ext cx="6098871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4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7" y="149918"/>
            <a:ext cx="2918867" cy="474445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8619" y="624363"/>
            <a:ext cx="2918671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045129" y="-2286"/>
            <a:ext cx="6098871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44" y="4855076"/>
            <a:ext cx="731520" cy="1712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ivotal_te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44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286"/>
            <a:ext cx="4572000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572000" y="-2286"/>
            <a:ext cx="4572000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90" y="4848817"/>
            <a:ext cx="798210" cy="185583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90" y="4848817"/>
            <a:ext cx="798210" cy="1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0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1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5985149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598474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ivotal_te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56" y="4855076"/>
            <a:ext cx="731520" cy="17129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9048" y="-2286"/>
            <a:ext cx="3044952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15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16900" y="4806950"/>
            <a:ext cx="857250" cy="273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216900" y="4806950"/>
            <a:ext cx="857250" cy="273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6096" y="149918"/>
            <a:ext cx="5985149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106674" y="624363"/>
            <a:ext cx="598474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-2286"/>
            <a:ext cx="3044952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149918"/>
            <a:ext cx="2918867" cy="474445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172572" y="624363"/>
            <a:ext cx="2918671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-2286"/>
            <a:ext cx="6098871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4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7" y="149918"/>
            <a:ext cx="2918867" cy="474445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8619" y="624363"/>
            <a:ext cx="2918671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045129" y="-2286"/>
            <a:ext cx="6098871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ivotal_te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44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286"/>
            <a:ext cx="4572000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572000" y="-2286"/>
            <a:ext cx="4572000" cy="51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90" y="4848817"/>
            <a:ext cx="798210" cy="185583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0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1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101" r:id="rId2"/>
    <p:sldLayoutId id="2147484103" r:id="rId3"/>
    <p:sldLayoutId id="2147484102" r:id="rId4"/>
    <p:sldLayoutId id="2147484104" r:id="rId5"/>
    <p:sldLayoutId id="2147484105" r:id="rId6"/>
    <p:sldLayoutId id="2147484099" r:id="rId7"/>
    <p:sldLayoutId id="2147484100" r:id="rId8"/>
    <p:sldLayoutId id="2147484106" r:id="rId9"/>
    <p:sldLayoutId id="2147484108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3" name="Picture 2" descr="pivotal_teal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oneplatform.io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pivotal.io/event/pivotal-cloud-native-roadsho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 r="2018" b="8627"/>
          <a:stretch/>
        </p:blipFill>
        <p:spPr>
          <a:xfrm>
            <a:off x="0" y="-2286"/>
            <a:ext cx="9144001" cy="51480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8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23"/>
          <p:cNvSpPr txBox="1"/>
          <p:nvPr/>
        </p:nvSpPr>
        <p:spPr>
          <a:xfrm>
            <a:off x="653113" y="2146845"/>
            <a:ext cx="8047785" cy="1937629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Cloud Native Java</a:t>
            </a:r>
            <a:endParaRPr lang="en-US" sz="3600" b="1" i="0" u="none" strike="noStrike" cap="none" baseline="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sz="1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John Ferguson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1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Platform Architecture</a:t>
            </a:r>
            <a:endParaRPr lang="en-US" sz="16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a typeface="Arial"/>
              <a:cs typeface="Arial"/>
              <a:sym typeface="Arial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sz="1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@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fergusonjohnw</a:t>
            </a:r>
            <a:endParaRPr lang="en-US" sz="1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a typeface="Arial"/>
              <a:cs typeface="Arial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295400"/>
            <a:ext cx="1431403" cy="336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396" y="1120286"/>
            <a:ext cx="3204916" cy="10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7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2821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Who doesn’t like cake?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02" y="702145"/>
            <a:ext cx="4332399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1552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Spring Boot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96" y="1229616"/>
            <a:ext cx="4129153" cy="3513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6" name="TextBox 5"/>
          <p:cNvSpPr txBox="1"/>
          <p:nvPr/>
        </p:nvSpPr>
        <p:spPr>
          <a:xfrm>
            <a:off x="590983" y="731805"/>
            <a:ext cx="4750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Rapidly build production ready 12 Factor Apps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Focus on the logic not the plumbing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Get started quickly with </a:t>
            </a:r>
            <a:r>
              <a:rPr lang="en-US" sz="1600" dirty="0" err="1" smtClean="0">
                <a:latin typeface="Avenir Book"/>
                <a:cs typeface="Avenir Book"/>
              </a:rPr>
              <a:t>start.spring.io</a:t>
            </a: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22" y="2195373"/>
            <a:ext cx="1777393" cy="17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4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2141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Let’s see it action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983" y="731805"/>
            <a:ext cx="5121915" cy="4134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Download a spring boot starter from </a:t>
            </a:r>
            <a:r>
              <a:rPr lang="en-US" sz="1600" dirty="0" err="1" smtClean="0">
                <a:latin typeface="Avenir Book"/>
                <a:cs typeface="Avenir Book"/>
              </a:rPr>
              <a:t>start.spring.io</a:t>
            </a: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Import into IDE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Add a REST Controller with Hello World Endpoint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Integrate security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Change endpoint to return logged-in user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Profit $$$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66" y="2253527"/>
            <a:ext cx="2365710" cy="23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6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1235" y="2377804"/>
            <a:ext cx="474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774"/>
                </a:solidFill>
                <a:latin typeface="Avenir Book"/>
                <a:cs typeface="Avenir Book"/>
              </a:rPr>
              <a:t>What is Spring Cloud?</a:t>
            </a:r>
            <a:endParaRPr lang="en-US" sz="28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94741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7079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Turn Spring Boot </a:t>
            </a:r>
            <a:r>
              <a:rPr lang="en-US" sz="2000" dirty="0" err="1" smtClean="0">
                <a:solidFill>
                  <a:srgbClr val="008774"/>
                </a:solidFill>
                <a:latin typeface="Avenir Book"/>
                <a:cs typeface="Avenir Book"/>
              </a:rPr>
              <a:t>microservices</a:t>
            </a:r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 into Distributed Applications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0" y="1507844"/>
            <a:ext cx="2690078" cy="2639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27" y="1507844"/>
            <a:ext cx="3053343" cy="2281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618310" y="2594590"/>
            <a:ext cx="2128956" cy="0"/>
          </a:xfrm>
          <a:prstGeom prst="straightConnector1">
            <a:avLst/>
          </a:prstGeom>
          <a:ln w="76200" cmpd="sng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93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169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Spring Cloud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983" y="731805"/>
            <a:ext cx="4224233" cy="614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smtClean="0">
                <a:latin typeface="Avenir Book"/>
                <a:cs typeface="Avenir Book"/>
              </a:rPr>
              <a:t>Service Discovery (Eureka)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smtClean="0">
                <a:latin typeface="Avenir Book"/>
                <a:cs typeface="Avenir Book"/>
              </a:rPr>
              <a:t>API Gateway (</a:t>
            </a:r>
            <a:r>
              <a:rPr lang="en-US" sz="2000" dirty="0" err="1" smtClean="0">
                <a:latin typeface="Avenir Book"/>
                <a:cs typeface="Avenir Book"/>
              </a:rPr>
              <a:t>Zuul</a:t>
            </a:r>
            <a:r>
              <a:rPr lang="en-US" sz="2000" dirty="0" smtClean="0">
                <a:latin typeface="Avenir Book"/>
                <a:cs typeface="Avenir Book"/>
              </a:rPr>
              <a:t>/Ribbon)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err="1" smtClean="0">
                <a:latin typeface="Avenir Book"/>
                <a:cs typeface="Avenir Book"/>
              </a:rPr>
              <a:t>Config</a:t>
            </a:r>
            <a:r>
              <a:rPr lang="en-US" sz="2000" dirty="0" smtClean="0">
                <a:latin typeface="Avenir Book"/>
                <a:cs typeface="Avenir Book"/>
              </a:rPr>
              <a:t> Server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smtClean="0">
                <a:latin typeface="Avenir Book"/>
                <a:cs typeface="Avenir Book"/>
              </a:rPr>
              <a:t>Circuit Breakers (</a:t>
            </a:r>
            <a:r>
              <a:rPr lang="en-US" sz="2000" dirty="0" err="1" smtClean="0">
                <a:latin typeface="Avenir Book"/>
                <a:cs typeface="Avenir Book"/>
              </a:rPr>
              <a:t>Hystrix</a:t>
            </a:r>
            <a:r>
              <a:rPr lang="en-US" sz="2000" dirty="0" smtClean="0">
                <a:latin typeface="Avenir Book"/>
                <a:cs typeface="Avenir Book"/>
              </a:rPr>
              <a:t>, Turbine)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smtClean="0">
                <a:latin typeface="Avenir Book"/>
                <a:cs typeface="Avenir Book"/>
              </a:rPr>
              <a:t>Distributed Tracing (</a:t>
            </a:r>
            <a:r>
              <a:rPr lang="en-US" sz="2000" dirty="0" err="1" smtClean="0">
                <a:latin typeface="Avenir Book"/>
                <a:cs typeface="Avenir Book"/>
              </a:rPr>
              <a:t>Zipkins</a:t>
            </a:r>
            <a:r>
              <a:rPr lang="en-US" sz="2000" dirty="0" smtClean="0">
                <a:latin typeface="Avenir Book"/>
                <a:cs typeface="Avenir Book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endParaRPr lang="en-US" sz="20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endParaRPr lang="en-US" sz="20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endParaRPr lang="en-US" sz="20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endParaRPr lang="en-US" sz="20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endParaRPr lang="en-US" sz="2000" dirty="0" smtClean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4516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1235" y="2377804"/>
            <a:ext cx="5719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774"/>
                </a:solidFill>
                <a:latin typeface="Avenir Book"/>
                <a:cs typeface="Avenir Book"/>
              </a:rPr>
              <a:t>What is Spring Cloud Data Flow?</a:t>
            </a:r>
            <a:endParaRPr lang="en-US" sz="28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49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5907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Spring Boot </a:t>
            </a:r>
            <a:r>
              <a:rPr lang="en-US" sz="2000" dirty="0" err="1" smtClean="0">
                <a:solidFill>
                  <a:srgbClr val="008774"/>
                </a:solidFill>
                <a:latin typeface="Avenir Book"/>
                <a:cs typeface="Avenir Book"/>
              </a:rPr>
              <a:t>Microservices</a:t>
            </a:r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 into Data </a:t>
            </a:r>
            <a:r>
              <a:rPr lang="en-US" sz="2000" dirty="0" err="1" smtClean="0">
                <a:solidFill>
                  <a:srgbClr val="008774"/>
                </a:solidFill>
                <a:latin typeface="Avenir Book"/>
                <a:cs typeface="Avenir Book"/>
              </a:rPr>
              <a:t>Microservices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0" y="1507844"/>
            <a:ext cx="2690078" cy="263942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618310" y="2594590"/>
            <a:ext cx="2128956" cy="0"/>
          </a:xfrm>
          <a:prstGeom prst="straightConnector1">
            <a:avLst/>
          </a:prstGeom>
          <a:ln w="76200" cmpd="sng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53" y="1453026"/>
            <a:ext cx="1994532" cy="2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8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3960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What is Spring Cloud Data Flow?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9399" y="1324702"/>
            <a:ext cx="7254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Avenir Book"/>
                <a:cs typeface="Avenir Book"/>
              </a:rPr>
              <a:t>a cloud native </a:t>
            </a:r>
            <a:r>
              <a:rPr lang="en-US" sz="2800" dirty="0" smtClean="0">
                <a:solidFill>
                  <a:schemeClr val="accent3"/>
                </a:solidFill>
                <a:latin typeface="Avenir Book"/>
                <a:cs typeface="Avenir Book"/>
              </a:rPr>
              <a:t>programming</a:t>
            </a:r>
            <a:r>
              <a:rPr lang="en-US" sz="2800" dirty="0" smtClean="0">
                <a:solidFill>
                  <a:schemeClr val="accent1"/>
                </a:solidFill>
                <a:latin typeface="Avenir Book"/>
                <a:cs typeface="Avenir Book"/>
              </a:rPr>
              <a:t> and </a:t>
            </a:r>
            <a:r>
              <a:rPr lang="en-US" sz="2800" dirty="0" smtClean="0">
                <a:solidFill>
                  <a:srgbClr val="1F6FB8"/>
                </a:solidFill>
                <a:latin typeface="Avenir Book"/>
                <a:cs typeface="Avenir Book"/>
              </a:rPr>
              <a:t>operating model</a:t>
            </a:r>
            <a:r>
              <a:rPr lang="en-US" sz="2800" dirty="0" smtClean="0">
                <a:solidFill>
                  <a:schemeClr val="accent1"/>
                </a:solidFill>
                <a:latin typeface="Avenir Book"/>
                <a:cs typeface="Avenir Book"/>
              </a:rPr>
              <a:t> for </a:t>
            </a:r>
            <a:r>
              <a:rPr lang="en-US" sz="2800" dirty="0" err="1" smtClean="0">
                <a:solidFill>
                  <a:schemeClr val="accent1"/>
                </a:solidFill>
                <a:latin typeface="Avenir Book"/>
                <a:cs typeface="Avenir Book"/>
              </a:rPr>
              <a:t>composable</a:t>
            </a:r>
            <a:r>
              <a:rPr lang="en-US" sz="2800" dirty="0" smtClean="0">
                <a:solidFill>
                  <a:schemeClr val="accent1"/>
                </a:solidFill>
                <a:latin typeface="Avenir Book"/>
                <a:cs typeface="Avenir Book"/>
              </a:rPr>
              <a:t> data </a:t>
            </a:r>
            <a:r>
              <a:rPr lang="en-US" sz="2800" dirty="0" err="1" smtClean="0">
                <a:solidFill>
                  <a:schemeClr val="accent1"/>
                </a:solidFill>
                <a:latin typeface="Avenir Book"/>
                <a:cs typeface="Avenir Book"/>
              </a:rPr>
              <a:t>microservices</a:t>
            </a:r>
            <a:r>
              <a:rPr lang="en-US" sz="2800" dirty="0" smtClean="0">
                <a:solidFill>
                  <a:schemeClr val="accent1"/>
                </a:solidFill>
                <a:latin typeface="Avenir Book"/>
                <a:cs typeface="Avenir Book"/>
              </a:rPr>
              <a:t> on a structured platform</a:t>
            </a:r>
            <a:endParaRPr lang="en-US" sz="2800" dirty="0">
              <a:solidFill>
                <a:schemeClr val="accent1"/>
              </a:solidFill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90" y="3044644"/>
            <a:ext cx="1468920" cy="14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5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2920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Spring Cloud Data Flow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983" y="731805"/>
            <a:ext cx="7906564" cy="6196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>
                <a:latin typeface="Avenir Book"/>
                <a:cs typeface="Avenir Book"/>
              </a:rPr>
              <a:t>The Artist Formerly Known as </a:t>
            </a:r>
            <a:r>
              <a:rPr lang="en-US" sz="2000" dirty="0" err="1" smtClean="0">
                <a:latin typeface="Avenir Book"/>
                <a:cs typeface="Avenir Book"/>
              </a:rPr>
              <a:t>SpringXD</a:t>
            </a:r>
            <a:endParaRPr lang="en-US" sz="20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smtClean="0">
                <a:latin typeface="Avenir Book"/>
                <a:cs typeface="Avenir Book"/>
              </a:rPr>
              <a:t>Declarative data </a:t>
            </a:r>
            <a:r>
              <a:rPr lang="en-US" sz="2000" dirty="0">
                <a:latin typeface="Avenir Book"/>
                <a:cs typeface="Avenir Book"/>
              </a:rPr>
              <a:t>p</a:t>
            </a:r>
            <a:r>
              <a:rPr lang="en-US" sz="2000" dirty="0" smtClean="0">
                <a:latin typeface="Avenir Book"/>
                <a:cs typeface="Avenir Book"/>
              </a:rPr>
              <a:t>ipelines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smtClean="0">
                <a:latin typeface="Avenir Book"/>
                <a:cs typeface="Avenir Book"/>
              </a:rPr>
              <a:t>Scalable data services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smtClean="0">
                <a:latin typeface="Avenir Book"/>
                <a:cs typeface="Avenir Book"/>
              </a:rPr>
              <a:t>Automatic Fault Tolerance and Failover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smtClean="0">
                <a:latin typeface="Avenir Book"/>
                <a:cs typeface="Avenir Book"/>
              </a:rPr>
              <a:t>Enterprise Integration Patterns ready for the Cloud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r>
              <a:rPr lang="en-US" sz="2000" dirty="0" smtClean="0">
                <a:latin typeface="Avenir Book"/>
                <a:cs typeface="Avenir Book"/>
              </a:rPr>
              <a:t>Use case: ETL, Real Time Analytics, Batch Processing, many more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endParaRPr lang="en-US" sz="20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endParaRPr lang="en-US" sz="20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endParaRPr lang="en-US" sz="20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²"/>
            </a:pPr>
            <a:endParaRPr lang="en-US" sz="2000" dirty="0" smtClean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96577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43877"/>
              </p:ext>
            </p:extLst>
          </p:nvPr>
        </p:nvGraphicFramePr>
        <p:xfrm>
          <a:off x="685286" y="1572104"/>
          <a:ext cx="763865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9327"/>
                <a:gridCol w="3819327"/>
              </a:tblGrid>
              <a:tr h="370840">
                <a:tc>
                  <a:txBody>
                    <a:bodyPr/>
                    <a:lstStyle/>
                    <a:p>
                      <a:endParaRPr lang="en-US" sz="24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88BD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Avenir Book"/>
                          <a:cs typeface="Avenir Book"/>
                        </a:rPr>
                        <a:t>Topics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1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What</a:t>
                      </a:r>
                      <a:r>
                        <a:rPr lang="en-US" sz="2000" b="0" i="0" baseline="0" dirty="0" smtClean="0">
                          <a:latin typeface="Avenir Book"/>
                          <a:cs typeface="Avenir Book"/>
                        </a:rPr>
                        <a:t> is Cloud Native Java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2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Spring Boot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3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Spring Cloud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DADAD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4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Spring Cloud</a:t>
                      </a:r>
                      <a:r>
                        <a:rPr lang="en-US" sz="2000" b="0" i="0" baseline="0" dirty="0" smtClean="0">
                          <a:latin typeface="Avenir Book"/>
                          <a:cs typeface="Avenir Book"/>
                        </a:rPr>
                        <a:t> Data Flow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5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Avenir Book"/>
                          <a:cs typeface="Avenir Book"/>
                        </a:rPr>
                        <a:t>Where do we go from here?</a:t>
                      </a:r>
                      <a:endParaRPr lang="en-US" sz="2000" b="0" i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27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1434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Quick view 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983" y="731805"/>
            <a:ext cx="4365298" cy="376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Deploy the Spring Cloud Data Flow Server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Deploy two Data </a:t>
            </a:r>
            <a:r>
              <a:rPr lang="en-US" sz="1600" dirty="0" err="1" smtClean="0">
                <a:latin typeface="Avenir Book"/>
                <a:cs typeface="Avenir Book"/>
              </a:rPr>
              <a:t>microservices</a:t>
            </a:r>
            <a:r>
              <a:rPr lang="en-US" sz="1600" dirty="0" smtClean="0">
                <a:latin typeface="Avenir Book"/>
                <a:cs typeface="Avenir Book"/>
              </a:rPr>
              <a:t> to SCDF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Connect to SCDF Server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Deploy a stream to pipe messages to log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Profit $$$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 dirty="0" smtClean="0">
              <a:latin typeface="Avenir Book"/>
              <a:cs typeface="Avenir Boo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66" y="2253527"/>
            <a:ext cx="2365710" cy="23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1434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Quick view 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983" y="748209"/>
            <a:ext cx="5583580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</a:rPr>
              <a:t>Cloud Native Roadshow. Coming to a city near </a:t>
            </a:r>
            <a:r>
              <a:rPr lang="en-US" sz="1600" dirty="0">
                <a:latin typeface="Avenir Book"/>
                <a:cs typeface="Avenir Book"/>
              </a:rPr>
              <a:t>you</a:t>
            </a:r>
            <a:r>
              <a:rPr lang="en-US" sz="1600" dirty="0" smtClean="0">
                <a:latin typeface="Avenir Book"/>
                <a:cs typeface="Avenir Book"/>
              </a:rPr>
              <a:t>!</a:t>
            </a:r>
          </a:p>
          <a:p>
            <a:r>
              <a:rPr lang="en-US" sz="1600" dirty="0">
                <a:latin typeface="Avenir Book"/>
                <a:cs typeface="Avenir Book"/>
              </a:rPr>
              <a:t>	</a:t>
            </a:r>
            <a:r>
              <a:rPr lang="en-US" sz="1600" dirty="0" smtClean="0">
                <a:latin typeface="Avenir Book"/>
                <a:cs typeface="Avenir Book"/>
              </a:rPr>
              <a:t> </a:t>
            </a:r>
            <a:r>
              <a:rPr lang="en-US" sz="1600" dirty="0">
                <a:latin typeface="Avenir Book"/>
                <a:cs typeface="Avenir Book"/>
                <a:hlinkClick r:id="rId2"/>
              </a:rPr>
              <a:t>http://pivotal.io/event/pivotal-cloud-native-</a:t>
            </a:r>
            <a:r>
              <a:rPr lang="en-US" sz="1600" dirty="0" smtClean="0">
                <a:latin typeface="Avenir Book"/>
                <a:cs typeface="Avenir Book"/>
                <a:hlinkClick r:id="rId2"/>
              </a:rPr>
              <a:t>roadshow</a:t>
            </a:r>
            <a:endParaRPr lang="en-US" sz="1600" dirty="0" smtClean="0">
              <a:latin typeface="Avenir Book"/>
              <a:cs typeface="Avenir Book"/>
            </a:endParaRPr>
          </a:p>
          <a:p>
            <a:endParaRPr lang="en-US" sz="1600" dirty="0">
              <a:latin typeface="Avenir Book"/>
              <a:cs typeface="Avenir Book"/>
            </a:endParaRPr>
          </a:p>
          <a:p>
            <a:r>
              <a:rPr lang="en-US" sz="1600" dirty="0" smtClean="0">
                <a:latin typeface="Avenir Book"/>
                <a:cs typeface="Avenir Book"/>
              </a:rPr>
              <a:t>Want your own workshop? We like to travel!</a:t>
            </a:r>
          </a:p>
          <a:p>
            <a:endParaRPr lang="en-US" sz="1600" dirty="0">
              <a:latin typeface="Avenir Book"/>
              <a:cs typeface="Avenir Book"/>
            </a:endParaRPr>
          </a:p>
          <a:p>
            <a:r>
              <a:rPr lang="en-US" sz="1600" dirty="0" smtClean="0">
                <a:latin typeface="Avenir Book"/>
                <a:cs typeface="Avenir Book"/>
              </a:rPr>
              <a:t>Sign up for </a:t>
            </a:r>
            <a:r>
              <a:rPr lang="en-US" sz="1600" dirty="0" err="1" smtClean="0">
                <a:latin typeface="Avenir Book"/>
                <a:cs typeface="Avenir Book"/>
              </a:rPr>
              <a:t>SpringOne</a:t>
            </a:r>
            <a:r>
              <a:rPr lang="en-US" sz="1600" dirty="0">
                <a:latin typeface="Avenir Book"/>
                <a:cs typeface="Avenir Book"/>
              </a:rPr>
              <a:t> Platform. </a:t>
            </a:r>
            <a:endParaRPr lang="en-US" sz="1600" dirty="0" smtClean="0">
              <a:latin typeface="Avenir Book"/>
              <a:cs typeface="Avenir Book"/>
            </a:endParaRPr>
          </a:p>
          <a:p>
            <a:r>
              <a:rPr lang="en-US" sz="1600" dirty="0" smtClean="0">
                <a:latin typeface="Avenir Book"/>
                <a:cs typeface="Avenir Book"/>
              </a:rPr>
              <a:t>	</a:t>
            </a:r>
            <a:r>
              <a:rPr lang="en-US" sz="1600" dirty="0" smtClean="0">
                <a:latin typeface="Avenir Book"/>
                <a:cs typeface="Avenir Book"/>
                <a:hlinkClick r:id="rId3"/>
              </a:rPr>
              <a:t>https</a:t>
            </a:r>
            <a:r>
              <a:rPr lang="en-US" sz="1600" dirty="0">
                <a:latin typeface="Avenir Book"/>
                <a:cs typeface="Avenir Book"/>
                <a:hlinkClick r:id="rId3"/>
              </a:rPr>
              <a:t>://springoneplatform.io</a:t>
            </a:r>
            <a:r>
              <a:rPr lang="en-US" sz="1600" dirty="0" smtClean="0">
                <a:latin typeface="Avenir Book"/>
                <a:cs typeface="Avenir Book"/>
                <a:hlinkClick r:id="rId3"/>
              </a:rPr>
              <a:t>/</a:t>
            </a:r>
            <a:endParaRPr lang="en-US" sz="1600" dirty="0" smtClean="0">
              <a:latin typeface="Avenir Book"/>
              <a:cs typeface="Avenir Book"/>
            </a:endParaRPr>
          </a:p>
          <a:p>
            <a:r>
              <a:rPr lang="en-US" sz="1600" dirty="0">
                <a:latin typeface="Avenir Book"/>
                <a:cs typeface="Avenir Book"/>
              </a:rPr>
              <a:t>	</a:t>
            </a:r>
            <a:r>
              <a:rPr lang="en-US" sz="1600" dirty="0" smtClean="0">
                <a:latin typeface="Avenir Book"/>
                <a:cs typeface="Avenir Book"/>
              </a:rPr>
              <a:t>We have discount codes too.</a:t>
            </a:r>
          </a:p>
          <a:p>
            <a:endParaRPr lang="en-US" sz="1600" dirty="0">
              <a:latin typeface="Avenir Book"/>
              <a:cs typeface="Avenir Book"/>
            </a:endParaRPr>
          </a:p>
          <a:p>
            <a:r>
              <a:rPr lang="en-US" sz="1600" dirty="0" smtClean="0">
                <a:latin typeface="Avenir Book"/>
                <a:cs typeface="Avenir Book"/>
              </a:rPr>
              <a:t>Don’t worry, we put it all together for you.</a:t>
            </a:r>
          </a:p>
          <a:p>
            <a:r>
              <a:rPr lang="en-US" sz="1600" dirty="0">
                <a:latin typeface="Avenir Book"/>
                <a:cs typeface="Avenir Book"/>
              </a:rPr>
              <a:t>	</a:t>
            </a:r>
            <a:r>
              <a:rPr lang="en-US" sz="1600" dirty="0" smtClean="0">
                <a:latin typeface="Avenir Book"/>
                <a:cs typeface="Avenir Book"/>
              </a:rPr>
              <a:t>https://</a:t>
            </a:r>
            <a:r>
              <a:rPr lang="en-US" sz="1600" dirty="0" err="1" smtClean="0">
                <a:latin typeface="Avenir Book"/>
                <a:cs typeface="Avenir Book"/>
              </a:rPr>
              <a:t>raytheon.cfapps.io</a:t>
            </a:r>
            <a:endParaRPr lang="en-US" sz="1600" dirty="0" smtClean="0">
              <a:latin typeface="Avenir Book"/>
              <a:cs typeface="Avenir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319" y="1873279"/>
            <a:ext cx="3887224" cy="2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6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-1428342319217-5fdaf6d7898e.jpe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r="9517"/>
          <a:stretch/>
        </p:blipFill>
        <p:spPr>
          <a:xfrm>
            <a:off x="1" y="0"/>
            <a:ext cx="9143999" cy="5148072"/>
          </a:xfrm>
          <a:prstGeom prst="rect">
            <a:avLst/>
          </a:prstGeom>
        </p:spPr>
      </p:pic>
      <p:sp>
        <p:nvSpPr>
          <p:cNvPr id="15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37" y="1933066"/>
            <a:ext cx="5694726" cy="12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1235" y="2377804"/>
            <a:ext cx="474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774"/>
                </a:solidFill>
                <a:latin typeface="Avenir Book"/>
                <a:cs typeface="Avenir Book"/>
              </a:rPr>
              <a:t>Cloud Native Java</a:t>
            </a:r>
            <a:endParaRPr lang="en-US" sz="28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6316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1234" y="2213356"/>
            <a:ext cx="6469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774"/>
                </a:solidFill>
                <a:latin typeface="Avenir Book"/>
                <a:cs typeface="Avenir Book"/>
              </a:rPr>
              <a:t>12-factor applications written in Java, ready to run anywhere, typically </a:t>
            </a:r>
            <a:r>
              <a:rPr lang="en-US" sz="2800" dirty="0" err="1" smtClean="0">
                <a:solidFill>
                  <a:srgbClr val="008774"/>
                </a:solidFill>
                <a:latin typeface="Avenir Book"/>
                <a:cs typeface="Avenir Book"/>
              </a:rPr>
              <a:t>microservices</a:t>
            </a:r>
            <a:endParaRPr lang="en-US" sz="28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1109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296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Monolithic Architectures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656781"/>
            <a:ext cx="6870023" cy="38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1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3076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774"/>
                </a:solidFill>
                <a:latin typeface="Avenir Book"/>
                <a:cs typeface="Avenir Book"/>
              </a:rPr>
              <a:t>Microservice</a:t>
            </a:r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 Architecture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11" y="1567729"/>
            <a:ext cx="4070024" cy="2903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983" y="731805"/>
            <a:ext cx="52116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One service, one database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Shared caches provided by platform for consistency</a:t>
            </a:r>
            <a:endParaRPr lang="en-US" sz="16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9013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3210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Monolithic to </a:t>
            </a:r>
            <a:r>
              <a:rPr lang="en-US" sz="2000" dirty="0" err="1" smtClean="0">
                <a:solidFill>
                  <a:srgbClr val="008774"/>
                </a:solidFill>
                <a:latin typeface="Avenir Book"/>
                <a:cs typeface="Avenir Book"/>
              </a:rPr>
              <a:t>Microservice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729978"/>
            <a:ext cx="8312727" cy="36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0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114" y="246669"/>
            <a:ext cx="3210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774"/>
                </a:solidFill>
                <a:latin typeface="Avenir Book"/>
                <a:cs typeface="Avenir Book"/>
              </a:rPr>
              <a:t>Monolithic to </a:t>
            </a:r>
            <a:r>
              <a:rPr lang="en-US" sz="2000" dirty="0" err="1" smtClean="0">
                <a:solidFill>
                  <a:srgbClr val="008774"/>
                </a:solidFill>
                <a:latin typeface="Avenir Book"/>
                <a:cs typeface="Avenir Book"/>
              </a:rPr>
              <a:t>Microservice</a:t>
            </a:r>
            <a:endParaRPr lang="en-US" sz="20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90" y="665601"/>
            <a:ext cx="6844551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3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1235" y="2377804"/>
            <a:ext cx="474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774"/>
                </a:solidFill>
                <a:latin typeface="Avenir Book"/>
                <a:cs typeface="Avenir Book"/>
              </a:rPr>
              <a:t>What is Spring Boot?</a:t>
            </a:r>
            <a:endParaRPr lang="en-US" sz="2800" dirty="0">
              <a:solidFill>
                <a:srgbClr val="008774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3712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Custom 30">
      <a:dk1>
        <a:srgbClr val="000000"/>
      </a:dk1>
      <a:lt1>
        <a:srgbClr val="FFFFFF"/>
      </a:lt1>
      <a:dk2>
        <a:srgbClr val="474747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rp Story Template WIP">
  <a:themeElements>
    <a:clrScheme name="Custom 30">
      <a:dk1>
        <a:srgbClr val="000000"/>
      </a:dk1>
      <a:lt1>
        <a:srgbClr val="FFFFFF"/>
      </a:lt1>
      <a:dk2>
        <a:srgbClr val="474747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23976</TotalTime>
  <Words>428</Words>
  <Application>Microsoft Macintosh PowerPoint</Application>
  <PresentationFormat>On-screen Show (16:9)</PresentationFormat>
  <Paragraphs>111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Pivotal Main</vt:lpstr>
      <vt:lpstr>Corp Story Template WIP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User</cp:lastModifiedBy>
  <cp:revision>911</cp:revision>
  <cp:lastPrinted>2015-08-14T15:58:30Z</cp:lastPrinted>
  <dcterms:created xsi:type="dcterms:W3CDTF">2015-05-27T14:59:12Z</dcterms:created>
  <dcterms:modified xsi:type="dcterms:W3CDTF">2016-05-19T14:11:30Z</dcterms:modified>
</cp:coreProperties>
</file>